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6" autoAdjust="0"/>
  </p:normalViewPr>
  <p:slideViewPr>
    <p:cSldViewPr snapToGrid="0" snapToObjects="1">
      <p:cViewPr varScale="1">
        <p:scale>
          <a:sx n="85" d="100"/>
          <a:sy n="85" d="100"/>
        </p:scale>
        <p:origin x="-172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3BD98C-C384-204F-A19B-FAF455DC01DC}" type="datetimeFigureOut">
              <a:rPr lang="en-US" smtClean="0"/>
              <a:t>3/25/21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EB2707-8680-E246-B331-901CDAE71A8F}" type="slidenum">
              <a:rPr lang="en-US" smtClean="0"/>
              <a:t>‹#›</a:t>
            </a:fld>
            <a:endParaRPr lang="en-US"/>
          </a:p>
        </p:txBody>
      </p:sp>
    </p:spTree>
    <p:extLst>
      <p:ext uri="{BB962C8B-B14F-4D97-AF65-F5344CB8AC3E}">
        <p14:creationId xmlns:p14="http://schemas.microsoft.com/office/powerpoint/2010/main" val="23556700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EB2707-8680-E246-B331-901CDAE71A8F}" type="slidenum">
              <a:rPr lang="en-US" smtClean="0"/>
              <a:t>5</a:t>
            </a:fld>
            <a:endParaRPr lang="en-US"/>
          </a:p>
        </p:txBody>
      </p:sp>
    </p:spTree>
    <p:extLst>
      <p:ext uri="{BB962C8B-B14F-4D97-AF65-F5344CB8AC3E}">
        <p14:creationId xmlns:p14="http://schemas.microsoft.com/office/powerpoint/2010/main" val="3039203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E50BC4-7C3A-994F-B74F-19D6C454677B}" type="datetimeFigureOut">
              <a:rPr lang="en-US" smtClean="0"/>
              <a:t>3/25/21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82D6F-21CD-2A44-9386-1A88F77335D1}" type="slidenum">
              <a:rPr lang="en-US" smtClean="0"/>
              <a:t>‹#›</a:t>
            </a:fld>
            <a:endParaRPr lang="en-US"/>
          </a:p>
        </p:txBody>
      </p:sp>
    </p:spTree>
    <p:extLst>
      <p:ext uri="{BB962C8B-B14F-4D97-AF65-F5344CB8AC3E}">
        <p14:creationId xmlns:p14="http://schemas.microsoft.com/office/powerpoint/2010/main" val="1988262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50BC4-7C3A-994F-B74F-19D6C454677B}" type="datetimeFigureOut">
              <a:rPr lang="en-US" smtClean="0"/>
              <a:t>3/25/21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82D6F-21CD-2A44-9386-1A88F77335D1}" type="slidenum">
              <a:rPr lang="en-US" smtClean="0"/>
              <a:t>‹#›</a:t>
            </a:fld>
            <a:endParaRPr lang="en-US"/>
          </a:p>
        </p:txBody>
      </p:sp>
    </p:spTree>
    <p:extLst>
      <p:ext uri="{BB962C8B-B14F-4D97-AF65-F5344CB8AC3E}">
        <p14:creationId xmlns:p14="http://schemas.microsoft.com/office/powerpoint/2010/main" val="4278603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50BC4-7C3A-994F-B74F-19D6C454677B}" type="datetimeFigureOut">
              <a:rPr lang="en-US" smtClean="0"/>
              <a:t>3/25/21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82D6F-21CD-2A44-9386-1A88F77335D1}" type="slidenum">
              <a:rPr lang="en-US" smtClean="0"/>
              <a:t>‹#›</a:t>
            </a:fld>
            <a:endParaRPr lang="en-US"/>
          </a:p>
        </p:txBody>
      </p:sp>
    </p:spTree>
    <p:extLst>
      <p:ext uri="{BB962C8B-B14F-4D97-AF65-F5344CB8AC3E}">
        <p14:creationId xmlns:p14="http://schemas.microsoft.com/office/powerpoint/2010/main" val="593176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50BC4-7C3A-994F-B74F-19D6C454677B}" type="datetimeFigureOut">
              <a:rPr lang="en-US" smtClean="0"/>
              <a:t>3/25/21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82D6F-21CD-2A44-9386-1A88F77335D1}" type="slidenum">
              <a:rPr lang="en-US" smtClean="0"/>
              <a:t>‹#›</a:t>
            </a:fld>
            <a:endParaRPr lang="en-US"/>
          </a:p>
        </p:txBody>
      </p:sp>
    </p:spTree>
    <p:extLst>
      <p:ext uri="{BB962C8B-B14F-4D97-AF65-F5344CB8AC3E}">
        <p14:creationId xmlns:p14="http://schemas.microsoft.com/office/powerpoint/2010/main" val="3246882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E50BC4-7C3A-994F-B74F-19D6C454677B}" type="datetimeFigureOut">
              <a:rPr lang="en-US" smtClean="0"/>
              <a:t>3/25/21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82D6F-21CD-2A44-9386-1A88F77335D1}" type="slidenum">
              <a:rPr lang="en-US" smtClean="0"/>
              <a:t>‹#›</a:t>
            </a:fld>
            <a:endParaRPr lang="en-US"/>
          </a:p>
        </p:txBody>
      </p:sp>
    </p:spTree>
    <p:extLst>
      <p:ext uri="{BB962C8B-B14F-4D97-AF65-F5344CB8AC3E}">
        <p14:creationId xmlns:p14="http://schemas.microsoft.com/office/powerpoint/2010/main" val="130800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E50BC4-7C3A-994F-B74F-19D6C454677B}" type="datetimeFigureOut">
              <a:rPr lang="en-US" smtClean="0"/>
              <a:t>3/25/21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82D6F-21CD-2A44-9386-1A88F77335D1}" type="slidenum">
              <a:rPr lang="en-US" smtClean="0"/>
              <a:t>‹#›</a:t>
            </a:fld>
            <a:endParaRPr lang="en-US"/>
          </a:p>
        </p:txBody>
      </p:sp>
    </p:spTree>
    <p:extLst>
      <p:ext uri="{BB962C8B-B14F-4D97-AF65-F5344CB8AC3E}">
        <p14:creationId xmlns:p14="http://schemas.microsoft.com/office/powerpoint/2010/main" val="281149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E50BC4-7C3A-994F-B74F-19D6C454677B}" type="datetimeFigureOut">
              <a:rPr lang="en-US" smtClean="0"/>
              <a:t>3/25/21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182D6F-21CD-2A44-9386-1A88F77335D1}" type="slidenum">
              <a:rPr lang="en-US" smtClean="0"/>
              <a:t>‹#›</a:t>
            </a:fld>
            <a:endParaRPr lang="en-US"/>
          </a:p>
        </p:txBody>
      </p:sp>
    </p:spTree>
    <p:extLst>
      <p:ext uri="{BB962C8B-B14F-4D97-AF65-F5344CB8AC3E}">
        <p14:creationId xmlns:p14="http://schemas.microsoft.com/office/powerpoint/2010/main" val="3456826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E50BC4-7C3A-994F-B74F-19D6C454677B}" type="datetimeFigureOut">
              <a:rPr lang="en-US" smtClean="0"/>
              <a:t>3/25/21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182D6F-21CD-2A44-9386-1A88F77335D1}" type="slidenum">
              <a:rPr lang="en-US" smtClean="0"/>
              <a:t>‹#›</a:t>
            </a:fld>
            <a:endParaRPr lang="en-US"/>
          </a:p>
        </p:txBody>
      </p:sp>
    </p:spTree>
    <p:extLst>
      <p:ext uri="{BB962C8B-B14F-4D97-AF65-F5344CB8AC3E}">
        <p14:creationId xmlns:p14="http://schemas.microsoft.com/office/powerpoint/2010/main" val="212607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50BC4-7C3A-994F-B74F-19D6C454677B}" type="datetimeFigureOut">
              <a:rPr lang="en-US" smtClean="0"/>
              <a:t>3/25/21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82D6F-21CD-2A44-9386-1A88F77335D1}" type="slidenum">
              <a:rPr lang="en-US" smtClean="0"/>
              <a:t>‹#›</a:t>
            </a:fld>
            <a:endParaRPr lang="en-US"/>
          </a:p>
        </p:txBody>
      </p:sp>
    </p:spTree>
    <p:extLst>
      <p:ext uri="{BB962C8B-B14F-4D97-AF65-F5344CB8AC3E}">
        <p14:creationId xmlns:p14="http://schemas.microsoft.com/office/powerpoint/2010/main" val="356030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50BC4-7C3A-994F-B74F-19D6C454677B}" type="datetimeFigureOut">
              <a:rPr lang="en-US" smtClean="0"/>
              <a:t>3/25/21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82D6F-21CD-2A44-9386-1A88F77335D1}" type="slidenum">
              <a:rPr lang="en-US" smtClean="0"/>
              <a:t>‹#›</a:t>
            </a:fld>
            <a:endParaRPr lang="en-US"/>
          </a:p>
        </p:txBody>
      </p:sp>
    </p:spTree>
    <p:extLst>
      <p:ext uri="{BB962C8B-B14F-4D97-AF65-F5344CB8AC3E}">
        <p14:creationId xmlns:p14="http://schemas.microsoft.com/office/powerpoint/2010/main" val="1992118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50BC4-7C3A-994F-B74F-19D6C454677B}" type="datetimeFigureOut">
              <a:rPr lang="en-US" smtClean="0"/>
              <a:t>3/25/21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82D6F-21CD-2A44-9386-1A88F77335D1}" type="slidenum">
              <a:rPr lang="en-US" smtClean="0"/>
              <a:t>‹#›</a:t>
            </a:fld>
            <a:endParaRPr lang="en-US"/>
          </a:p>
        </p:txBody>
      </p:sp>
    </p:spTree>
    <p:extLst>
      <p:ext uri="{BB962C8B-B14F-4D97-AF65-F5344CB8AC3E}">
        <p14:creationId xmlns:p14="http://schemas.microsoft.com/office/powerpoint/2010/main" val="23448850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50BC4-7C3A-994F-B74F-19D6C454677B}" type="datetimeFigureOut">
              <a:rPr lang="en-US" smtClean="0"/>
              <a:t>3/25/21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82D6F-21CD-2A44-9386-1A88F77335D1}" type="slidenum">
              <a:rPr lang="en-US" smtClean="0"/>
              <a:t>‹#›</a:t>
            </a:fld>
            <a:endParaRPr lang="en-US"/>
          </a:p>
        </p:txBody>
      </p:sp>
    </p:spTree>
    <p:extLst>
      <p:ext uri="{BB962C8B-B14F-4D97-AF65-F5344CB8AC3E}">
        <p14:creationId xmlns:p14="http://schemas.microsoft.com/office/powerpoint/2010/main" val="3690834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wellingtonnortheast.com" TargetMode="External"/><Relationship Id="rId3" Type="http://schemas.openxmlformats.org/officeDocument/2006/relationships/hyperlink" Target="mailto:wnnahoa@gmai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hamiltonswcd.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 y="1016001"/>
            <a:ext cx="9144000" cy="3869764"/>
          </a:xfrm>
        </p:spPr>
        <p:txBody>
          <a:bodyPr>
            <a:normAutofit/>
          </a:bodyPr>
          <a:lstStyle/>
          <a:p>
            <a:r>
              <a:rPr lang="en-US" sz="2800" dirty="0" smtClean="0"/>
              <a:t>Wellington Northeast Neighborhood Association, Inc.</a:t>
            </a:r>
            <a:r>
              <a:rPr lang="en-US" sz="3100" dirty="0" smtClean="0"/>
              <a:t/>
            </a:r>
            <a:br>
              <a:rPr lang="en-US" sz="3100" dirty="0" smtClean="0"/>
            </a:br>
            <a:r>
              <a:rPr lang="en-US" sz="3100" dirty="0" smtClean="0"/>
              <a:t/>
            </a:r>
            <a:br>
              <a:rPr lang="en-US" sz="3100" dirty="0" smtClean="0"/>
            </a:br>
            <a:r>
              <a:rPr lang="en-US" sz="1200" dirty="0"/>
              <a:t/>
            </a:r>
            <a:br>
              <a:rPr lang="en-US" sz="1200" dirty="0"/>
            </a:br>
            <a:r>
              <a:rPr lang="en-US" sz="1200" dirty="0" smtClean="0"/>
              <a:t> </a:t>
            </a:r>
            <a:r>
              <a:rPr lang="en-US" sz="4000" dirty="0" smtClean="0"/>
              <a:t>Semi-Annual Membership Meeting</a:t>
            </a:r>
            <a:br>
              <a:rPr lang="en-US" sz="4000" dirty="0" smtClean="0"/>
            </a:br>
            <a:r>
              <a:rPr lang="en-US" sz="4000" dirty="0" smtClean="0"/>
              <a:t> </a:t>
            </a:r>
            <a:r>
              <a:rPr lang="en-US" dirty="0" smtClean="0"/>
              <a:t/>
            </a:r>
            <a:br>
              <a:rPr lang="en-US" dirty="0" smtClean="0"/>
            </a:br>
            <a:r>
              <a:rPr lang="en-US" sz="2800" dirty="0" smtClean="0"/>
              <a:t>March 25, 2021</a:t>
            </a:r>
            <a:endParaRPr lang="en-US" sz="2800" dirty="0"/>
          </a:p>
        </p:txBody>
      </p:sp>
    </p:spTree>
    <p:extLst>
      <p:ext uri="{BB962C8B-B14F-4D97-AF65-F5344CB8AC3E}">
        <p14:creationId xmlns:p14="http://schemas.microsoft.com/office/powerpoint/2010/main" val="88573038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3059" y="956235"/>
            <a:ext cx="8232588" cy="4278094"/>
          </a:xfrm>
          <a:prstGeom prst="rect">
            <a:avLst/>
          </a:prstGeom>
        </p:spPr>
        <p:txBody>
          <a:bodyPr wrap="square">
            <a:spAutoFit/>
          </a:bodyPr>
          <a:lstStyle/>
          <a:p>
            <a:r>
              <a:rPr lang="en-US" sz="2800" dirty="0" smtClean="0"/>
              <a:t>                       </a:t>
            </a:r>
            <a:r>
              <a:rPr lang="en-US" sz="2800" u="sng" dirty="0" smtClean="0">
                <a:solidFill>
                  <a:srgbClr val="0000FF"/>
                </a:solidFill>
              </a:rPr>
              <a:t>President’s Report Overview</a:t>
            </a:r>
          </a:p>
          <a:p>
            <a:endParaRPr lang="en-US" sz="1200" u="sng" dirty="0"/>
          </a:p>
          <a:p>
            <a:pPr marL="514350" indent="-514350">
              <a:buAutoNum type="alphaUcPeriod"/>
            </a:pPr>
            <a:r>
              <a:rPr lang="en-US" sz="2800" dirty="0" smtClean="0"/>
              <a:t>Information </a:t>
            </a:r>
            <a:r>
              <a:rPr lang="en-US" sz="2800" dirty="0"/>
              <a:t>Resources for WNNA </a:t>
            </a:r>
            <a:r>
              <a:rPr lang="en-US" sz="2800" dirty="0" smtClean="0"/>
              <a:t>Residents</a:t>
            </a:r>
          </a:p>
          <a:p>
            <a:pPr marL="514350" indent="-514350">
              <a:buAutoNum type="alphaUcPeriod"/>
            </a:pPr>
            <a:endParaRPr lang="en-US" sz="1200" dirty="0"/>
          </a:p>
          <a:p>
            <a:r>
              <a:rPr lang="en-US" sz="2800" dirty="0"/>
              <a:t>B. Overview of Association and Governing Documents </a:t>
            </a:r>
            <a:r>
              <a:rPr lang="en-US" sz="2800" dirty="0" smtClean="0"/>
              <a:t>	1</a:t>
            </a:r>
            <a:r>
              <a:rPr lang="en-US" sz="2800" dirty="0"/>
              <a:t>. Restrictive Covenants and Covenant Enforcement </a:t>
            </a:r>
            <a:r>
              <a:rPr lang="en-US" sz="2800" dirty="0" smtClean="0"/>
              <a:t>	2</a:t>
            </a:r>
            <a:r>
              <a:rPr lang="en-US" sz="2800" dirty="0"/>
              <a:t>. Architectural Improvements </a:t>
            </a:r>
            <a:endParaRPr lang="en-US" sz="2800" dirty="0" smtClean="0"/>
          </a:p>
          <a:p>
            <a:r>
              <a:rPr lang="en-US" sz="2800" dirty="0" smtClean="0"/>
              <a:t>	3</a:t>
            </a:r>
            <a:r>
              <a:rPr lang="en-US" sz="2800" dirty="0"/>
              <a:t>. Board and Elections </a:t>
            </a:r>
            <a:endParaRPr lang="en-US" sz="2800" dirty="0" smtClean="0"/>
          </a:p>
          <a:p>
            <a:endParaRPr lang="en-US" sz="1200" dirty="0" smtClean="0"/>
          </a:p>
          <a:p>
            <a:r>
              <a:rPr lang="en-US" sz="2800" dirty="0" smtClean="0"/>
              <a:t>C</a:t>
            </a:r>
            <a:r>
              <a:rPr lang="en-US" sz="2800" dirty="0"/>
              <a:t>. Assessments and Dues Increases </a:t>
            </a:r>
            <a:endParaRPr lang="en-US" sz="2800" dirty="0" smtClean="0"/>
          </a:p>
          <a:p>
            <a:endParaRPr lang="en-US" sz="1200" dirty="0" smtClean="0"/>
          </a:p>
          <a:p>
            <a:r>
              <a:rPr lang="en-US" sz="2800" dirty="0" smtClean="0"/>
              <a:t>D</a:t>
            </a:r>
            <a:r>
              <a:rPr lang="en-US" sz="2800" dirty="0"/>
              <a:t>. Communication to and from the Association</a:t>
            </a:r>
          </a:p>
        </p:txBody>
      </p:sp>
    </p:spTree>
    <p:extLst>
      <p:ext uri="{BB962C8B-B14F-4D97-AF65-F5344CB8AC3E}">
        <p14:creationId xmlns:p14="http://schemas.microsoft.com/office/powerpoint/2010/main" val="2751859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7958" y="743499"/>
            <a:ext cx="7976556" cy="5262980"/>
          </a:xfrm>
          <a:prstGeom prst="rect">
            <a:avLst/>
          </a:prstGeom>
        </p:spPr>
        <p:txBody>
          <a:bodyPr wrap="square">
            <a:spAutoFit/>
          </a:bodyPr>
          <a:lstStyle/>
          <a:p>
            <a:pPr marL="342900" indent="-342900">
              <a:buAutoNum type="alphaUcPeriod"/>
            </a:pPr>
            <a:r>
              <a:rPr lang="en-US" sz="2800" u="sng" dirty="0" smtClean="0">
                <a:solidFill>
                  <a:srgbClr val="0000FF"/>
                </a:solidFill>
              </a:rPr>
              <a:t>Information </a:t>
            </a:r>
            <a:r>
              <a:rPr lang="en-US" sz="2800" u="sng" dirty="0">
                <a:solidFill>
                  <a:srgbClr val="0000FF"/>
                </a:solidFill>
              </a:rPr>
              <a:t>Resources for WNNA </a:t>
            </a:r>
            <a:r>
              <a:rPr lang="en-US" sz="2800" u="sng" dirty="0" smtClean="0">
                <a:solidFill>
                  <a:srgbClr val="0000FF"/>
                </a:solidFill>
              </a:rPr>
              <a:t>Residents</a:t>
            </a:r>
          </a:p>
          <a:p>
            <a:pPr marL="342900" indent="-342900">
              <a:buAutoNum type="alphaUcPeriod"/>
            </a:pPr>
            <a:endParaRPr lang="en-US" sz="2800" u="sng" dirty="0"/>
          </a:p>
          <a:p>
            <a:pPr marL="342900" indent="-342900">
              <a:buAutoNum type="arabicPeriod"/>
            </a:pPr>
            <a:r>
              <a:rPr lang="en-US" sz="2800" dirty="0" smtClean="0"/>
              <a:t>2019 </a:t>
            </a:r>
            <a:r>
              <a:rPr lang="en-US" sz="2800" dirty="0"/>
              <a:t>Revised and Amended Covenants and Bylaws </a:t>
            </a:r>
            <a:endParaRPr lang="en-US" sz="2800" dirty="0" smtClean="0"/>
          </a:p>
          <a:p>
            <a:pPr marL="342900" indent="-342900">
              <a:buAutoNum type="arabicPeriod"/>
            </a:pPr>
            <a:r>
              <a:rPr lang="en-US" sz="2800" dirty="0" smtClean="0"/>
              <a:t>Map with Sections and Lot #s</a:t>
            </a:r>
          </a:p>
          <a:p>
            <a:pPr marL="342900" indent="-342900">
              <a:buAutoNum type="arabicPeriod"/>
            </a:pPr>
            <a:r>
              <a:rPr lang="en-US" sz="2800" dirty="0" smtClean="0"/>
              <a:t>Newsletter</a:t>
            </a:r>
          </a:p>
          <a:p>
            <a:pPr marL="342900" indent="-342900">
              <a:buAutoNum type="arabicPeriod"/>
            </a:pPr>
            <a:r>
              <a:rPr lang="en-US" sz="2800" dirty="0"/>
              <a:t>W</a:t>
            </a:r>
            <a:r>
              <a:rPr lang="en-US" sz="2800" dirty="0" smtClean="0"/>
              <a:t>ebsite </a:t>
            </a:r>
            <a:r>
              <a:rPr lang="en-US" sz="2800" dirty="0"/>
              <a:t>at </a:t>
            </a:r>
            <a:r>
              <a:rPr lang="en-US" sz="2800" u="sng" dirty="0" smtClean="0">
                <a:hlinkClick r:id="rId2"/>
              </a:rPr>
              <a:t>www.wellingtonnortheast.com</a:t>
            </a:r>
            <a:r>
              <a:rPr lang="en-US" sz="2800" dirty="0" smtClean="0"/>
              <a:t> </a:t>
            </a:r>
            <a:r>
              <a:rPr lang="en-US" sz="2800" dirty="0"/>
              <a:t>password wnna-2021!</a:t>
            </a:r>
          </a:p>
          <a:p>
            <a:r>
              <a:rPr lang="en-US" sz="2800" dirty="0"/>
              <a:t> </a:t>
            </a:r>
          </a:p>
          <a:p>
            <a:r>
              <a:rPr lang="en-US" sz="2800" dirty="0"/>
              <a:t>A paper copy of the Covenants and By-laws can be requested by sending an email to </a:t>
            </a:r>
            <a:r>
              <a:rPr lang="en-US" sz="2800" u="sng" dirty="0">
                <a:hlinkClick r:id="rId3"/>
              </a:rPr>
              <a:t>wnnahoa@gmail.com</a:t>
            </a:r>
            <a:r>
              <a:rPr lang="en-US" sz="2800" dirty="0"/>
              <a:t>. </a:t>
            </a:r>
          </a:p>
          <a:p>
            <a:pPr marL="342900" indent="-342900">
              <a:buAutoNum type="alphaUcPeriod"/>
            </a:pPr>
            <a:endParaRPr lang="en-US" sz="2800" dirty="0"/>
          </a:p>
        </p:txBody>
      </p:sp>
    </p:spTree>
    <p:extLst>
      <p:ext uri="{BB962C8B-B14F-4D97-AF65-F5344CB8AC3E}">
        <p14:creationId xmlns:p14="http://schemas.microsoft.com/office/powerpoint/2010/main" val="2745791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13" y="791882"/>
            <a:ext cx="8292352" cy="4955203"/>
          </a:xfrm>
          <a:prstGeom prst="rect">
            <a:avLst/>
          </a:prstGeom>
        </p:spPr>
        <p:txBody>
          <a:bodyPr wrap="square">
            <a:spAutoFit/>
          </a:bodyPr>
          <a:lstStyle/>
          <a:p>
            <a:r>
              <a:rPr lang="en-US" sz="2800" u="sng" dirty="0" smtClean="0">
                <a:solidFill>
                  <a:srgbClr val="0000FF"/>
                </a:solidFill>
              </a:rPr>
              <a:t>B. Overview of Association and Governing Documents</a:t>
            </a:r>
          </a:p>
          <a:p>
            <a:endParaRPr lang="en-US" sz="1200" dirty="0" smtClean="0"/>
          </a:p>
          <a:p>
            <a:r>
              <a:rPr lang="en-US" sz="2800" dirty="0" smtClean="0"/>
              <a:t>WNNA has </a:t>
            </a:r>
            <a:r>
              <a:rPr lang="en-US" sz="2800" dirty="0"/>
              <a:t>two main purposes:</a:t>
            </a:r>
          </a:p>
          <a:p>
            <a:pPr marL="457200" indent="-457200">
              <a:buFontTx/>
              <a:buChar char="-"/>
            </a:pPr>
            <a:r>
              <a:rPr lang="en-US" sz="2800" dirty="0" smtClean="0"/>
              <a:t>enforce </a:t>
            </a:r>
            <a:r>
              <a:rPr lang="en-US" sz="2800" dirty="0"/>
              <a:t>the restrictive </a:t>
            </a:r>
            <a:r>
              <a:rPr lang="en-US" sz="2800" dirty="0" smtClean="0"/>
              <a:t>covenants </a:t>
            </a:r>
            <a:r>
              <a:rPr lang="en-US" sz="2800" dirty="0"/>
              <a:t>and </a:t>
            </a:r>
            <a:endParaRPr lang="en-US" sz="2800" dirty="0" smtClean="0"/>
          </a:p>
          <a:p>
            <a:pPr marL="457200" indent="-457200">
              <a:buFontTx/>
              <a:buChar char="-"/>
            </a:pPr>
            <a:r>
              <a:rPr lang="en-US" sz="2800" dirty="0" smtClean="0"/>
              <a:t>maintain </a:t>
            </a:r>
            <a:r>
              <a:rPr lang="en-US" sz="2800" dirty="0"/>
              <a:t>the amenities, such as pools, tennis courts, playgrounds, and common areas.  </a:t>
            </a:r>
            <a:endParaRPr lang="en-US" sz="2800" dirty="0" smtClean="0"/>
          </a:p>
          <a:p>
            <a:endParaRPr lang="en-US" sz="2800" dirty="0"/>
          </a:p>
          <a:p>
            <a:pPr marL="514350" indent="-514350">
              <a:buAutoNum type="arabicPeriod"/>
            </a:pPr>
            <a:r>
              <a:rPr lang="en-US" sz="2800" dirty="0" smtClean="0"/>
              <a:t>Restrictive Covenants and Covenant Enforcement </a:t>
            </a:r>
            <a:r>
              <a:rPr lang="en-US" sz="2800" smtClean="0"/>
              <a:t>(</a:t>
            </a:r>
            <a:r>
              <a:rPr lang="en-US" sz="2800" smtClean="0"/>
              <a:t>Covenants </a:t>
            </a:r>
            <a:r>
              <a:rPr lang="en-US" sz="2800" dirty="0" smtClean="0"/>
              <a:t>Article 1)</a:t>
            </a:r>
          </a:p>
          <a:p>
            <a:pPr marL="514350" indent="-514350">
              <a:buAutoNum type="arabicPeriod"/>
            </a:pPr>
            <a:endParaRPr lang="en-US" sz="1200" dirty="0" smtClean="0"/>
          </a:p>
          <a:p>
            <a:pPr marL="514350" indent="-514350">
              <a:buAutoNum type="arabicPeriod"/>
            </a:pPr>
            <a:r>
              <a:rPr lang="en-US" sz="2800" dirty="0" smtClean="0"/>
              <a:t>Architectural Improvements (Covenants Article 10)</a:t>
            </a:r>
          </a:p>
          <a:p>
            <a:pPr marL="514350" indent="-514350">
              <a:buAutoNum type="arabicPeriod"/>
            </a:pPr>
            <a:endParaRPr lang="en-US" sz="1200" dirty="0" smtClean="0"/>
          </a:p>
          <a:p>
            <a:pPr marL="514350" indent="-514350">
              <a:buAutoNum type="arabicPeriod"/>
            </a:pPr>
            <a:r>
              <a:rPr lang="en-US" sz="2800" dirty="0" smtClean="0"/>
              <a:t>Board and Elections (Bylaws)</a:t>
            </a:r>
            <a:endParaRPr lang="en-US" sz="2800" dirty="0"/>
          </a:p>
        </p:txBody>
      </p:sp>
    </p:spTree>
    <p:extLst>
      <p:ext uri="{BB962C8B-B14F-4D97-AF65-F5344CB8AC3E}">
        <p14:creationId xmlns:p14="http://schemas.microsoft.com/office/powerpoint/2010/main" val="366245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7882" y="612588"/>
            <a:ext cx="8262471" cy="5386090"/>
          </a:xfrm>
          <a:prstGeom prst="rect">
            <a:avLst/>
          </a:prstGeom>
          <a:noFill/>
        </p:spPr>
        <p:txBody>
          <a:bodyPr wrap="square" rtlCol="0">
            <a:spAutoFit/>
          </a:bodyPr>
          <a:lstStyle/>
          <a:p>
            <a:endParaRPr lang="en-US" sz="2800" dirty="0" smtClean="0">
              <a:solidFill>
                <a:srgbClr val="0000FF"/>
              </a:solidFill>
              <a:cs typeface="Calibri"/>
            </a:endParaRPr>
          </a:p>
          <a:p>
            <a:r>
              <a:rPr lang="en-US" sz="2800" dirty="0" smtClean="0">
                <a:solidFill>
                  <a:srgbClr val="0000FF"/>
                </a:solidFill>
                <a:cs typeface="Calibri"/>
              </a:rPr>
              <a:t>C. </a:t>
            </a:r>
            <a:r>
              <a:rPr lang="en-US" sz="2800" u="sng" dirty="0" smtClean="0">
                <a:solidFill>
                  <a:srgbClr val="0000FF"/>
                </a:solidFill>
                <a:cs typeface="Calibri"/>
              </a:rPr>
              <a:t>Assessments and Dues Increases</a:t>
            </a:r>
          </a:p>
          <a:p>
            <a:endParaRPr lang="en-US" sz="1200" dirty="0" smtClean="0">
              <a:cs typeface="Calibri"/>
            </a:endParaRPr>
          </a:p>
          <a:p>
            <a:r>
              <a:rPr lang="en-US" sz="2800" u="sng" dirty="0" smtClean="0">
                <a:cs typeface="Calibri"/>
              </a:rPr>
              <a:t>Timeline</a:t>
            </a:r>
          </a:p>
          <a:p>
            <a:r>
              <a:rPr lang="en-US" sz="2800" dirty="0" smtClean="0">
                <a:cs typeface="Calibri"/>
              </a:rPr>
              <a:t>April</a:t>
            </a:r>
            <a:r>
              <a:rPr lang="en-US" sz="2800" dirty="0">
                <a:cs typeface="Calibri"/>
              </a:rPr>
              <a:t>/May </a:t>
            </a:r>
            <a:endParaRPr lang="en-US" sz="2800" dirty="0" smtClean="0">
              <a:cs typeface="Calibri"/>
            </a:endParaRPr>
          </a:p>
          <a:p>
            <a:r>
              <a:rPr lang="en-US" sz="2800" dirty="0" smtClean="0">
                <a:cs typeface="Calibri"/>
              </a:rPr>
              <a:t>	- Board </a:t>
            </a:r>
            <a:r>
              <a:rPr lang="en-US" sz="2800" dirty="0">
                <a:cs typeface="Calibri"/>
              </a:rPr>
              <a:t>Consensus on a </a:t>
            </a:r>
            <a:r>
              <a:rPr lang="en-US" sz="2800" dirty="0" smtClean="0">
                <a:cs typeface="Calibri"/>
              </a:rPr>
              <a:t>Dues Increase </a:t>
            </a:r>
            <a:r>
              <a:rPr lang="en-US" sz="2800" dirty="0">
                <a:cs typeface="Calibri"/>
              </a:rPr>
              <a:t>Proposal </a:t>
            </a:r>
            <a:endParaRPr lang="en-US" sz="2800" dirty="0" smtClean="0">
              <a:cs typeface="Calibri"/>
            </a:endParaRPr>
          </a:p>
          <a:p>
            <a:r>
              <a:rPr lang="en-US" sz="2800" dirty="0" smtClean="0">
                <a:cs typeface="Calibri"/>
              </a:rPr>
              <a:t>	- Consider engaging Specialist for </a:t>
            </a:r>
            <a:r>
              <a:rPr lang="en-US" sz="2800" dirty="0">
                <a:cs typeface="Calibri"/>
              </a:rPr>
              <a:t>a Reserve Study </a:t>
            </a:r>
            <a:endParaRPr lang="en-US" sz="2800" dirty="0" smtClean="0">
              <a:cs typeface="Calibri"/>
            </a:endParaRPr>
          </a:p>
          <a:p>
            <a:endParaRPr lang="en-US" sz="1200" dirty="0">
              <a:cs typeface="Calibri"/>
            </a:endParaRPr>
          </a:p>
          <a:p>
            <a:r>
              <a:rPr lang="en-US" sz="2800" dirty="0" smtClean="0">
                <a:cs typeface="Calibri"/>
              </a:rPr>
              <a:t>June</a:t>
            </a:r>
            <a:r>
              <a:rPr lang="en-US" sz="2800" dirty="0">
                <a:cs typeface="Calibri"/>
              </a:rPr>
              <a:t>/July/August </a:t>
            </a:r>
            <a:endParaRPr lang="en-US" sz="2800" dirty="0" smtClean="0">
              <a:cs typeface="Calibri"/>
            </a:endParaRPr>
          </a:p>
          <a:p>
            <a:r>
              <a:rPr lang="en-US" sz="2800" dirty="0" smtClean="0">
                <a:cs typeface="Calibri"/>
              </a:rPr>
              <a:t>	- Communicate Dues </a:t>
            </a:r>
            <a:r>
              <a:rPr lang="en-US" sz="2800" dirty="0">
                <a:cs typeface="Calibri"/>
              </a:rPr>
              <a:t>Proposal to </a:t>
            </a:r>
            <a:r>
              <a:rPr lang="en-US" sz="2800" dirty="0" smtClean="0">
                <a:cs typeface="Calibri"/>
              </a:rPr>
              <a:t>Neighborhood</a:t>
            </a:r>
          </a:p>
          <a:p>
            <a:endParaRPr lang="en-US" sz="1200" dirty="0">
              <a:cs typeface="Calibri"/>
            </a:endParaRPr>
          </a:p>
          <a:p>
            <a:r>
              <a:rPr lang="en-US" sz="2800" dirty="0" smtClean="0">
                <a:cs typeface="Calibri"/>
              </a:rPr>
              <a:t>September</a:t>
            </a:r>
          </a:p>
          <a:p>
            <a:r>
              <a:rPr lang="en-US" sz="2800" dirty="0">
                <a:cs typeface="Calibri"/>
              </a:rPr>
              <a:t>	</a:t>
            </a:r>
            <a:r>
              <a:rPr lang="en-US" sz="2800" dirty="0" smtClean="0">
                <a:cs typeface="Calibri"/>
              </a:rPr>
              <a:t> - Vote on Proposed Dues Increase for 2022</a:t>
            </a:r>
          </a:p>
          <a:p>
            <a:endParaRPr lang="en-US" sz="2800" dirty="0">
              <a:cs typeface="Calibri"/>
            </a:endParaRPr>
          </a:p>
        </p:txBody>
      </p:sp>
    </p:spTree>
    <p:extLst>
      <p:ext uri="{BB962C8B-B14F-4D97-AF65-F5344CB8AC3E}">
        <p14:creationId xmlns:p14="http://schemas.microsoft.com/office/powerpoint/2010/main" val="408354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000" y="997941"/>
            <a:ext cx="8142941" cy="4124206"/>
          </a:xfrm>
          <a:prstGeom prst="rect">
            <a:avLst/>
          </a:prstGeom>
          <a:noFill/>
        </p:spPr>
        <p:txBody>
          <a:bodyPr wrap="square" rtlCol="0">
            <a:spAutoFit/>
          </a:bodyPr>
          <a:lstStyle/>
          <a:p>
            <a:r>
              <a:rPr lang="en-US" sz="2800" u="sng" dirty="0" smtClean="0">
                <a:solidFill>
                  <a:srgbClr val="0000FF"/>
                </a:solidFill>
              </a:rPr>
              <a:t>D. Communication to and from Association</a:t>
            </a:r>
          </a:p>
          <a:p>
            <a:endParaRPr lang="en-US" sz="1200" u="sng" dirty="0" smtClean="0">
              <a:solidFill>
                <a:srgbClr val="0000FF"/>
              </a:solidFill>
            </a:endParaRPr>
          </a:p>
          <a:p>
            <a:pPr marL="342900" indent="-342900">
              <a:buAutoNum type="arabicPeriod"/>
            </a:pPr>
            <a:r>
              <a:rPr lang="en-US" sz="2800" dirty="0" smtClean="0"/>
              <a:t>Section Representatives </a:t>
            </a:r>
            <a:r>
              <a:rPr lang="mr-IN" sz="2800" dirty="0" smtClean="0"/>
              <a:t>–</a:t>
            </a:r>
            <a:r>
              <a:rPr lang="en-US" sz="2800" dirty="0" smtClean="0"/>
              <a:t> See Newsletter/Website</a:t>
            </a:r>
          </a:p>
          <a:p>
            <a:pPr marL="342900" indent="-342900">
              <a:buAutoNum type="arabicPeriod"/>
            </a:pPr>
            <a:endParaRPr lang="en-US" sz="2800" dirty="0"/>
          </a:p>
          <a:p>
            <a:pPr marL="342900" indent="-342900">
              <a:buAutoNum type="arabicPeriod"/>
            </a:pPr>
            <a:r>
              <a:rPr lang="en-US" sz="2800" dirty="0" smtClean="0"/>
              <a:t>Stony Creek Restoration &amp; Dam Removal Feasibility Study </a:t>
            </a:r>
          </a:p>
          <a:p>
            <a:endParaRPr lang="en-US" sz="1200" dirty="0" smtClean="0"/>
          </a:p>
          <a:p>
            <a:r>
              <a:rPr lang="en-US" sz="2800" dirty="0" smtClean="0"/>
              <a:t>	Visit Hamilton Co Soil &amp; Water Conservation District 	</a:t>
            </a:r>
            <a:r>
              <a:rPr lang="en-US" sz="2800" dirty="0" smtClean="0">
                <a:hlinkClick r:id="rId2"/>
              </a:rPr>
              <a:t>www.hamiltonswcd.org</a:t>
            </a:r>
            <a:r>
              <a:rPr lang="en-US" sz="2800" dirty="0" smtClean="0"/>
              <a:t> under Programs &amp; Services </a:t>
            </a:r>
          </a:p>
          <a:p>
            <a:endParaRPr lang="en-US" sz="1400" dirty="0" smtClean="0"/>
          </a:p>
          <a:p>
            <a:r>
              <a:rPr lang="en-US" sz="2800"/>
              <a:t>	</a:t>
            </a:r>
            <a:r>
              <a:rPr lang="en-US" sz="2800" smtClean="0"/>
              <a:t>or call 317</a:t>
            </a:r>
            <a:r>
              <a:rPr lang="en-US" sz="2800" dirty="0" smtClean="0"/>
              <a:t>-773</a:t>
            </a:r>
            <a:r>
              <a:rPr lang="en-US" sz="2800" smtClean="0"/>
              <a:t>-2181 </a:t>
            </a:r>
            <a:r>
              <a:rPr lang="en-US" sz="2800" dirty="0" smtClean="0"/>
              <a:t>	</a:t>
            </a:r>
            <a:endParaRPr lang="en-US" sz="1200" dirty="0" smtClean="0"/>
          </a:p>
        </p:txBody>
      </p:sp>
    </p:spTree>
    <p:extLst>
      <p:ext uri="{BB962C8B-B14F-4D97-AF65-F5344CB8AC3E}">
        <p14:creationId xmlns:p14="http://schemas.microsoft.com/office/powerpoint/2010/main" val="3798299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5761" y="997941"/>
            <a:ext cx="7210892" cy="4585871"/>
          </a:xfrm>
          <a:prstGeom prst="rect">
            <a:avLst/>
          </a:prstGeom>
        </p:spPr>
        <p:txBody>
          <a:bodyPr wrap="square">
            <a:spAutoFit/>
          </a:bodyPr>
          <a:lstStyle/>
          <a:p>
            <a:r>
              <a:rPr lang="en-US" sz="3200" dirty="0" smtClean="0"/>
              <a:t>3. Easter </a:t>
            </a:r>
            <a:r>
              <a:rPr lang="en-US" sz="3200" dirty="0"/>
              <a:t>Egg </a:t>
            </a:r>
            <a:r>
              <a:rPr lang="en-US" sz="3200" dirty="0" smtClean="0"/>
              <a:t>Hunt </a:t>
            </a:r>
          </a:p>
          <a:p>
            <a:r>
              <a:rPr lang="en-US" sz="3200" dirty="0" smtClean="0"/>
              <a:t>Sat</a:t>
            </a:r>
            <a:r>
              <a:rPr lang="en-US" sz="3200" dirty="0"/>
              <a:t>. April 3</a:t>
            </a:r>
            <a:r>
              <a:rPr lang="en-US" sz="3200" baseline="30000" dirty="0"/>
              <a:t>rd</a:t>
            </a:r>
            <a:r>
              <a:rPr lang="en-US" sz="3200" dirty="0"/>
              <a:t>  at 10 a.m. East </a:t>
            </a:r>
            <a:r>
              <a:rPr lang="en-US" sz="3200" dirty="0" smtClean="0"/>
              <a:t>Park</a:t>
            </a:r>
          </a:p>
          <a:p>
            <a:pPr marL="342900" indent="-342900">
              <a:buAutoNum type="arabicPeriod"/>
            </a:pPr>
            <a:endParaRPr lang="en-US" sz="1200" dirty="0"/>
          </a:p>
          <a:p>
            <a:r>
              <a:rPr lang="en-US" dirty="0" err="1"/>
              <a:t>i</a:t>
            </a:r>
            <a:r>
              <a:rPr lang="en-US" dirty="0"/>
              <a:t>. You are encouraged to stay home if sick or part of a vulnerable population.</a:t>
            </a:r>
          </a:p>
          <a:p>
            <a:r>
              <a:rPr lang="en-US" dirty="0"/>
              <a:t>ii. Facial coverings are required unless:</a:t>
            </a:r>
          </a:p>
          <a:p>
            <a:r>
              <a:rPr lang="en-US" dirty="0"/>
              <a:t>	1. Under the age of 2.</a:t>
            </a:r>
          </a:p>
          <a:p>
            <a:r>
              <a:rPr lang="en-US" dirty="0"/>
              <a:t>	2. Anyone who has trouble breathing or is unconscious.</a:t>
            </a:r>
          </a:p>
          <a:p>
            <a:r>
              <a:rPr lang="en-US" dirty="0"/>
              <a:t>	3. Anyone who is incapacitated or otherwise unable to remove the cover 	without help.</a:t>
            </a:r>
          </a:p>
          <a:p>
            <a:r>
              <a:rPr lang="en-US" dirty="0"/>
              <a:t>iii. All attendees must engage in social distancing.  Utility flags will be in place to model safe social distancing.  Please pick a flag and stay in that area.</a:t>
            </a:r>
          </a:p>
          <a:p>
            <a:r>
              <a:rPr lang="en-US" dirty="0"/>
              <a:t>iv. Hand sanitizer will be available, and all participants will be encouraged to use hand sanitizer prior to event.</a:t>
            </a:r>
          </a:p>
        </p:txBody>
      </p:sp>
    </p:spTree>
    <p:extLst>
      <p:ext uri="{BB962C8B-B14F-4D97-AF65-F5344CB8AC3E}">
        <p14:creationId xmlns:p14="http://schemas.microsoft.com/office/powerpoint/2010/main" val="4021289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158</TotalTime>
  <Words>184</Words>
  <Application>Microsoft Macintosh PowerPoint</Application>
  <PresentationFormat>On-screen Show (4:3)</PresentationFormat>
  <Paragraphs>63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Wellington Northeast Neighborhood Association, Inc.    Semi-Annual Membership Meeting   March 25, 2021</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President’s Report  A. Information Resources for WNNA Residents B. Overview of Association and Governing Documents (Articles of Incorporation)      1. Restrictive Covenants and Covenant             Enforcement (Covenants)      2. Architectural Improvements (Covenants)      3. Board and Elections (Bylaws) C. Assessments and Dues Increases (Bylaws) D. Communication to and from the Association </dc:title>
  <dc:creator>JENNA STEWART</dc:creator>
  <cp:lastModifiedBy>JENNA STEWART</cp:lastModifiedBy>
  <cp:revision>18</cp:revision>
  <dcterms:created xsi:type="dcterms:W3CDTF">2021-03-25T02:17:07Z</dcterms:created>
  <dcterms:modified xsi:type="dcterms:W3CDTF">2021-03-25T16:16:12Z</dcterms:modified>
</cp:coreProperties>
</file>